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5"/>
  </p:notesMasterIdLst>
  <p:sldIdLst>
    <p:sldId id="342" r:id="rId3"/>
    <p:sldId id="356" r:id="rId4"/>
    <p:sldId id="343" r:id="rId5"/>
    <p:sldId id="344" r:id="rId6"/>
    <p:sldId id="345" r:id="rId7"/>
    <p:sldId id="357" r:id="rId8"/>
    <p:sldId id="354" r:id="rId9"/>
    <p:sldId id="355" r:id="rId10"/>
    <p:sldId id="346" r:id="rId11"/>
    <p:sldId id="347" r:id="rId12"/>
    <p:sldId id="358" r:id="rId13"/>
    <p:sldId id="351" r:id="rId14"/>
  </p:sldIdLst>
  <p:sldSz cx="9144000" cy="6858000" type="screen4x3"/>
  <p:notesSz cx="6797675" cy="9926638"/>
  <p:defaultTextStyle>
    <a:defPPr>
      <a:defRPr lang="hu-H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D4B"/>
    <a:srgbClr val="C2DBA1"/>
    <a:srgbClr val="9CD35F"/>
    <a:srgbClr val="7DCE46"/>
    <a:srgbClr val="B0DC80"/>
    <a:srgbClr val="34D228"/>
    <a:srgbClr val="C0E399"/>
    <a:srgbClr val="009900"/>
    <a:srgbClr val="33CC33"/>
    <a:srgbClr val="82C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4"/>
    <p:restoredTop sz="94648"/>
  </p:normalViewPr>
  <p:slideViewPr>
    <p:cSldViewPr>
      <p:cViewPr varScale="1">
        <p:scale>
          <a:sx n="69" d="100"/>
          <a:sy n="69" d="100"/>
        </p:scale>
        <p:origin x="9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57AE4EC4-68F5-4A6B-B5C3-4F30B1F9AD57}" type="datetimeFigureOut">
              <a:rPr lang="hu-HU" smtClean="0"/>
              <a:pPr/>
              <a:t>2020. 09. 17.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6C4D2D1A-DD91-4580-9582-A1A691A979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8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90E5E-780B-4215-BB52-C6C692856E2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775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34800" y="1860422"/>
            <a:ext cx="8405100" cy="1801791"/>
          </a:xfrm>
          <a:prstGeom prst="rect">
            <a:avLst/>
          </a:prstGeom>
        </p:spPr>
        <p:txBody>
          <a:bodyPr lIns="91435" tIns="45717" rIns="91435" bIns="45717" anchor="b"/>
          <a:lstStyle>
            <a:lvl1pPr algn="ctr">
              <a:defRPr sz="4500" cap="all" baseline="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3 soros</a:t>
            </a:r>
            <a:br>
              <a:rPr lang="hu-HU" dirty="0"/>
            </a:br>
            <a:r>
              <a:rPr lang="hu-HU" dirty="0"/>
              <a:t>elrendezés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334800" y="5116603"/>
            <a:ext cx="8405100" cy="344487"/>
          </a:xfrm>
          <a:prstGeom prst="rect">
            <a:avLst/>
          </a:prstGeom>
        </p:spPr>
        <p:txBody>
          <a:bodyPr lIns="91435" tIns="45717" rIns="91435" bIns="45717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  <p:pic>
        <p:nvPicPr>
          <p:cNvPr id="10" name="Picture 9" descr="NKFIH-logo-feh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69" y="5227487"/>
            <a:ext cx="1631166" cy="11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2ADB-8CB0-4605-8018-4C3DDE46EBC4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0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7914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2803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8050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0040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945630" y="365129"/>
            <a:ext cx="6848561" cy="508811"/>
          </a:xfrm>
          <a:prstGeom prst="rect">
            <a:avLst/>
          </a:prstGeom>
        </p:spPr>
        <p:txBody>
          <a:bodyPr lIns="91435" tIns="45717" rIns="91435" bIns="45717">
            <a:normAutofit/>
          </a:bodyPr>
          <a:lstStyle>
            <a:lvl1pPr>
              <a:defRPr sz="3000" b="1" cap="all">
                <a:solidFill>
                  <a:srgbClr val="51A200"/>
                </a:solidFill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2276" y="1079583"/>
            <a:ext cx="8476683" cy="4837028"/>
          </a:xfrm>
          <a:prstGeom prst="rect">
            <a:avLst/>
          </a:prstGeom>
        </p:spPr>
        <p:txBody>
          <a:bodyPr lIns="91435" tIns="45717" rIns="91435" bIns="45717"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457953" y="6356358"/>
            <a:ext cx="2351007" cy="365125"/>
          </a:xfrm>
          <a:prstGeom prst="rect">
            <a:avLst/>
          </a:prstGeom>
        </p:spPr>
        <p:txBody>
          <a:bodyPr lIns="91435" tIns="45717" rIns="91435" bIns="45717"/>
          <a:lstStyle>
            <a:lvl1pPr algn="r">
              <a:defRPr/>
            </a:lvl1pPr>
          </a:lstStyle>
          <a:p>
            <a:fld id="{BB62DEA1-B837-1A4C-9683-B98153B49C9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199" y="6356354"/>
            <a:ext cx="2133600" cy="365125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lIns="91435" tIns="45717" rIns="91435" bIns="45717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24E22ADB-8CB0-4605-8018-4C3DDE46EBC4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3556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EA1-B837-1A4C-9683-B98153B49C9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8841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3035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396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0221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5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762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2938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112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287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462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CDDE8-C877-47A8-8061-3647730FE731}" type="datetimeFigureOut">
              <a:rPr lang="hu-HU" smtClean="0"/>
              <a:t>2020. 09. 17.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BFF1A-779B-447C-BE51-CF39452EF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09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1383030" y="2273095"/>
            <a:ext cx="6377940" cy="1117190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83030" y="1807889"/>
            <a:ext cx="6377940" cy="2047603"/>
          </a:xfrm>
        </p:spPr>
        <p:txBody>
          <a:bodyPr>
            <a:normAutofit fontScale="90000"/>
          </a:bodyPr>
          <a:lstStyle/>
          <a:p>
            <a:r>
              <a:rPr lang="hu-HU" sz="3300" dirty="0"/>
              <a:t/>
            </a:r>
            <a:br>
              <a:rPr lang="hu-HU" sz="3300" dirty="0"/>
            </a:br>
            <a:r>
              <a:rPr lang="hu-HU" sz="3000" dirty="0"/>
              <a:t> Víz: az élet alapja</a:t>
            </a:r>
            <a:br>
              <a:rPr lang="hu-HU" sz="3000" dirty="0"/>
            </a:br>
            <a:r>
              <a:rPr lang="hu-HU" sz="3000" dirty="0"/>
              <a:t>Felszíni és felszín alatti vizeink tisztítása és megtisztítása</a:t>
            </a:r>
            <a:r>
              <a:rPr lang="hu-HU" sz="3300" dirty="0"/>
              <a:t/>
            </a:r>
            <a:br>
              <a:rPr lang="hu-HU" sz="3300" dirty="0"/>
            </a:br>
            <a:endParaRPr lang="hu-HU" sz="3300" b="1" spc="2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203200" y="4187123"/>
            <a:ext cx="8737600" cy="1572327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3200" y="4187123"/>
            <a:ext cx="8737600" cy="141732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hu-HU" sz="2100" b="1" dirty="0">
                <a:solidFill>
                  <a:schemeClr val="tx1"/>
                </a:solidFill>
              </a:rPr>
              <a:t>Dr. Galambos Ildikó - </a:t>
            </a:r>
            <a:r>
              <a:rPr lang="hu-HU" sz="2100" b="1" u="sng" dirty="0">
                <a:solidFill>
                  <a:schemeClr val="tx1"/>
                </a:solidFill>
              </a:rPr>
              <a:t>Dr. Kiss Zsolt </a:t>
            </a:r>
            <a:r>
              <a:rPr lang="hu-HU" sz="2100" b="1" dirty="0">
                <a:solidFill>
                  <a:schemeClr val="tx1"/>
                </a:solidFill>
              </a:rPr>
              <a:t>– Bóna Áron</a:t>
            </a:r>
            <a:endParaRPr lang="hu-HU" i="1" dirty="0">
              <a:solidFill>
                <a:schemeClr val="tx1"/>
              </a:solidFill>
            </a:endParaRPr>
          </a:p>
          <a:p>
            <a:pPr>
              <a:spcBef>
                <a:spcPts val="450"/>
              </a:spcBef>
            </a:pPr>
            <a:r>
              <a:rPr lang="hu-HU" dirty="0">
                <a:solidFill>
                  <a:schemeClr val="tx1"/>
                </a:solidFill>
              </a:rPr>
              <a:t>Soós Ernő Kutató-Fejlesztő Központ </a:t>
            </a:r>
          </a:p>
          <a:p>
            <a:pPr>
              <a:spcBef>
                <a:spcPts val="450"/>
              </a:spcBef>
            </a:pPr>
            <a:r>
              <a:rPr lang="hu-HU" dirty="0">
                <a:solidFill>
                  <a:schemeClr val="tx1"/>
                </a:solidFill>
              </a:rPr>
              <a:t>Pannon Egyetem, Nagykanizsai Kampusz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79AE2FB-AAD6-48A7-B283-05573FA7E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" y="174064"/>
            <a:ext cx="1309232" cy="128452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2098"/>
            <a:ext cx="1541938" cy="13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4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433" y="116632"/>
            <a:ext cx="8229600" cy="864096"/>
          </a:xfrm>
        </p:spPr>
        <p:txBody>
          <a:bodyPr>
            <a:normAutofit/>
          </a:bodyPr>
          <a:lstStyle/>
          <a:p>
            <a:r>
              <a:rPr lang="hu-HU" sz="3600" dirty="0"/>
              <a:t>Kutatási </a:t>
            </a:r>
            <a:r>
              <a:rPr lang="hu-HU" sz="3600" dirty="0" smtClean="0"/>
              <a:t>területeink 1.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6799" y="1473013"/>
            <a:ext cx="5112568" cy="2637957"/>
          </a:xfrm>
          <a:solidFill>
            <a:srgbClr val="8FCD4B"/>
          </a:solidFill>
        </p:spPr>
        <p:txBody>
          <a:bodyPr>
            <a:normAutofit lnSpcReduction="10000"/>
          </a:bodyPr>
          <a:lstStyle/>
          <a:p>
            <a:r>
              <a:rPr lang="hu-HU" sz="2800" dirty="0"/>
              <a:t>Gyógyszermaradványok, </a:t>
            </a:r>
            <a:r>
              <a:rPr lang="hu-HU" sz="2800" dirty="0" err="1"/>
              <a:t>mikroszennyezők</a:t>
            </a:r>
            <a:r>
              <a:rPr lang="hu-HU" sz="2800" dirty="0"/>
              <a:t> eltávolítás felszíni és felszín alatti </a:t>
            </a:r>
            <a:r>
              <a:rPr lang="hu-HU" sz="2800" dirty="0" err="1"/>
              <a:t>vízekből</a:t>
            </a:r>
            <a:r>
              <a:rPr lang="hu-HU" sz="2800" dirty="0"/>
              <a:t> (adszorpció, NF, RO, FO)</a:t>
            </a:r>
          </a:p>
          <a:p>
            <a:r>
              <a:rPr lang="hu-HU" sz="2800" dirty="0" err="1" smtClean="0"/>
              <a:t>Polielektrolit</a:t>
            </a:r>
            <a:r>
              <a:rPr lang="hu-HU" sz="2800" dirty="0" smtClean="0"/>
              <a:t> </a:t>
            </a:r>
            <a:r>
              <a:rPr lang="hu-HU" sz="2800" dirty="0"/>
              <a:t>multirétegű membránok alkalmazása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99" y="4221088"/>
            <a:ext cx="6618847" cy="17812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577" y="4221089"/>
            <a:ext cx="1825109" cy="178127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385" y="1473013"/>
            <a:ext cx="3619301" cy="26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6806" y="116632"/>
            <a:ext cx="8229600" cy="1143000"/>
          </a:xfrm>
        </p:spPr>
        <p:txBody>
          <a:bodyPr/>
          <a:lstStyle/>
          <a:p>
            <a:r>
              <a:rPr lang="hu-HU" sz="3600" dirty="0">
                <a:solidFill>
                  <a:prstClr val="black"/>
                </a:solidFill>
              </a:rPr>
              <a:t>Kutatási területeink </a:t>
            </a:r>
            <a:r>
              <a:rPr lang="hu-HU" sz="3600" dirty="0" smtClean="0">
                <a:solidFill>
                  <a:prstClr val="black"/>
                </a:solidFill>
              </a:rPr>
              <a:t>2.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536" y="1295159"/>
            <a:ext cx="8229600" cy="1684784"/>
          </a:xfrm>
          <a:solidFill>
            <a:srgbClr val="8FCD4B"/>
          </a:solidFill>
        </p:spPr>
        <p:txBody>
          <a:bodyPr/>
          <a:lstStyle/>
          <a:p>
            <a:pPr lvl="0"/>
            <a:r>
              <a:rPr lang="hu-HU" sz="2800" dirty="0" smtClean="0">
                <a:solidFill>
                  <a:prstClr val="black"/>
                </a:solidFill>
              </a:rPr>
              <a:t>Termálvizek </a:t>
            </a:r>
            <a:r>
              <a:rPr lang="hu-HU" sz="2800" dirty="0">
                <a:solidFill>
                  <a:prstClr val="black"/>
                </a:solidFill>
              </a:rPr>
              <a:t>kezelése, tisztítása </a:t>
            </a:r>
          </a:p>
          <a:p>
            <a:pPr lvl="0"/>
            <a:r>
              <a:rPr lang="hu-HU" sz="2800" dirty="0" err="1">
                <a:solidFill>
                  <a:prstClr val="black"/>
                </a:solidFill>
              </a:rPr>
              <a:t>Csurgalékvizek</a:t>
            </a:r>
            <a:r>
              <a:rPr lang="hu-HU" sz="2800" dirty="0">
                <a:solidFill>
                  <a:prstClr val="black"/>
                </a:solidFill>
              </a:rPr>
              <a:t>, ipari szennyvizek tisztítása komplex módszerekkel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36" y="3015470"/>
            <a:ext cx="5544616" cy="33504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941168"/>
            <a:ext cx="2867000" cy="90079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660232" y="5949280"/>
            <a:ext cx="200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0,7 g/L BOPAC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74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r>
              <a:rPr lang="hu-HU" dirty="0"/>
              <a:t>Köszönöm a megtisztelő figyelmet!</a:t>
            </a:r>
          </a:p>
        </p:txBody>
      </p:sp>
      <p:pic>
        <p:nvPicPr>
          <p:cNvPr id="4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1" y="26028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44341"/>
            <a:ext cx="8229600" cy="981708"/>
          </a:xfrm>
        </p:spPr>
        <p:txBody>
          <a:bodyPr/>
          <a:lstStyle/>
          <a:p>
            <a:r>
              <a:rPr lang="hu-HU" dirty="0"/>
              <a:t>Vízkészletünk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5"/>
            <a:ext cx="7787208" cy="2448272"/>
          </a:xfrm>
          <a:solidFill>
            <a:srgbClr val="8FCD4B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 felszíni vízkészlet:</a:t>
            </a:r>
            <a:endParaRPr lang="hu-HU" alt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97% </a:t>
            </a:r>
            <a:r>
              <a:rPr lang="hu-H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tenger és óceán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sós víz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2-3% </a:t>
            </a:r>
            <a:r>
              <a:rPr lang="hu-H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édesvíz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agy része jég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hu-H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formájában)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hu-H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teljes vízkészlet 0,03 %-a ténylegesen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hu-H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hasznosítható édesvíz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13" y="3717032"/>
            <a:ext cx="7071973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Víz: az élet alapja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rgbClr val="8FCD4B"/>
          </a:solidFill>
        </p:spPr>
        <p:txBody>
          <a:bodyPr/>
          <a:lstStyle/>
          <a:p>
            <a:r>
              <a:rPr lang="hu-HU" dirty="0"/>
              <a:t>Nélkülözhetetlen elem</a:t>
            </a:r>
          </a:p>
          <a:p>
            <a:r>
              <a:rPr lang="hu-HU" dirty="0"/>
              <a:t>Édesvízbázisok kimerülése, sérülékenysége, antropogén hatásra egyre összetettebb szennyezők megjelenése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Víztisztítási eljárások fejlesztése: környezetvédelmi, gazdasági szempontok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3948902" y="3717032"/>
            <a:ext cx="6480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16632"/>
            <a:ext cx="1894334" cy="20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„A víz a legnagyobb ásványkincs”</a:t>
            </a:r>
          </a:p>
        </p:txBody>
      </p:sp>
      <p:sp>
        <p:nvSpPr>
          <p:cNvPr id="4" name="Tartalom helye 7"/>
          <p:cNvSpPr>
            <a:spLocks noGrp="1"/>
          </p:cNvSpPr>
          <p:nvPr>
            <p:ph idx="1"/>
          </p:nvPr>
        </p:nvSpPr>
        <p:spPr>
          <a:solidFill>
            <a:srgbClr val="8FCD4B"/>
          </a:solidFill>
        </p:spPr>
        <p:txBody>
          <a:bodyPr>
            <a:normAutofit fontScale="92500" lnSpcReduction="10000"/>
          </a:bodyPr>
          <a:lstStyle/>
          <a:p>
            <a:r>
              <a:rPr lang="hu-HU" dirty="0"/>
              <a:t>Ivóvíz</a:t>
            </a:r>
          </a:p>
          <a:p>
            <a:r>
              <a:rPr lang="hu-HU" dirty="0"/>
              <a:t>Kommunális víz (szürkevíz?)</a:t>
            </a:r>
          </a:p>
          <a:p>
            <a:r>
              <a:rPr lang="hu-HU" dirty="0"/>
              <a:t>Ipari víz (ZLD)</a:t>
            </a:r>
          </a:p>
          <a:p>
            <a:r>
              <a:rPr lang="hu-HU" dirty="0"/>
              <a:t>Öntözés</a:t>
            </a:r>
          </a:p>
          <a:p>
            <a:endParaRPr lang="hu-HU" dirty="0"/>
          </a:p>
          <a:p>
            <a:r>
              <a:rPr lang="hu-HU" dirty="0"/>
              <a:t>Tengervíz </a:t>
            </a:r>
            <a:r>
              <a:rPr lang="hu-HU" dirty="0" err="1"/>
              <a:t>sótalanítás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Bepárlás		- 5-15 kWh/m</a:t>
            </a:r>
            <a:r>
              <a:rPr lang="hu-HU" baseline="30000" dirty="0"/>
              <a:t>3</a:t>
            </a:r>
            <a:endParaRPr lang="hu-HU" dirty="0"/>
          </a:p>
          <a:p>
            <a:pPr lvl="1"/>
            <a:r>
              <a:rPr lang="hu-HU" dirty="0"/>
              <a:t>Fordított ozmózis 	- 2,5-3 kWh/m</a:t>
            </a:r>
            <a:r>
              <a:rPr lang="hu-HU" baseline="30000" dirty="0"/>
              <a:t>3</a:t>
            </a:r>
          </a:p>
          <a:p>
            <a:pPr lvl="1"/>
            <a:r>
              <a:rPr lang="hu-HU" dirty="0"/>
              <a:t>Elméleti minimum	- 1 kWh/m</a:t>
            </a:r>
            <a:r>
              <a:rPr lang="hu-HU" baseline="30000" dirty="0"/>
              <a:t>3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79" y="1600200"/>
            <a:ext cx="259712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62880"/>
            <a:ext cx="6912768" cy="1143000"/>
          </a:xfrm>
        </p:spPr>
        <p:txBody>
          <a:bodyPr>
            <a:noAutofit/>
          </a:bodyPr>
          <a:lstStyle/>
          <a:p>
            <a:r>
              <a:rPr lang="hu-HU" sz="3600" dirty="0" err="1"/>
              <a:t>Mikroműanyag</a:t>
            </a:r>
            <a:r>
              <a:rPr lang="hu-HU" sz="3600" dirty="0"/>
              <a:t>, </a:t>
            </a:r>
            <a:r>
              <a:rPr lang="hu-HU" sz="3600" dirty="0" err="1"/>
              <a:t>mikroszennyezők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>- a tiszta víz kincs!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rgbClr val="8FCD4B"/>
          </a:solidFill>
        </p:spPr>
        <p:txBody>
          <a:bodyPr>
            <a:normAutofit fontScale="85000" lnSpcReduction="20000"/>
          </a:bodyPr>
          <a:lstStyle/>
          <a:p>
            <a:r>
              <a:rPr lang="hu-HU" dirty="0" err="1"/>
              <a:t>Mikroszennyezők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/>
              <a:t>bioaktív, stabil molekulák </a:t>
            </a:r>
            <a:endParaRPr lang="hu-HU" sz="2400" dirty="0"/>
          </a:p>
          <a:p>
            <a:pPr lvl="1"/>
            <a:r>
              <a:rPr lang="hu-HU" dirty="0"/>
              <a:t>Hormonok (pl. fogamzásgátló)</a:t>
            </a:r>
          </a:p>
          <a:p>
            <a:pPr lvl="1"/>
            <a:r>
              <a:rPr lang="hu-HU" dirty="0" err="1"/>
              <a:t>Peszticidek</a:t>
            </a:r>
            <a:r>
              <a:rPr lang="hu-HU" dirty="0"/>
              <a:t>, herbicidek</a:t>
            </a:r>
          </a:p>
          <a:p>
            <a:pPr lvl="1"/>
            <a:r>
              <a:rPr lang="hu-HU" dirty="0"/>
              <a:t>Gyógyszermaradványok</a:t>
            </a:r>
          </a:p>
          <a:p>
            <a:pPr lvl="1"/>
            <a:r>
              <a:rPr lang="hu-HU" dirty="0"/>
              <a:t>Egyéb vegyi anyagok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Mikroműanyag</a:t>
            </a:r>
            <a:r>
              <a:rPr lang="hu-HU" dirty="0"/>
              <a:t>  </a:t>
            </a:r>
            <a:r>
              <a:rPr lang="hu-HU" dirty="0">
                <a:solidFill>
                  <a:srgbClr val="FF0000"/>
                </a:solidFill>
              </a:rPr>
              <a:t>&lt;</a:t>
            </a:r>
            <a:r>
              <a:rPr lang="hu-HU" dirty="0"/>
              <a:t>5mm</a:t>
            </a:r>
            <a:br>
              <a:rPr lang="hu-HU" dirty="0"/>
            </a:br>
            <a:r>
              <a:rPr lang="hu-HU" sz="2600" dirty="0"/>
              <a:t>nem mérgező (mint a DDT?), </a:t>
            </a:r>
            <a:r>
              <a:rPr lang="hu-HU" sz="2600" dirty="0" err="1"/>
              <a:t>biofilm</a:t>
            </a:r>
            <a:r>
              <a:rPr lang="hu-HU" sz="2600" dirty="0"/>
              <a:t> és egyéb hozzá kötődő szennyezők</a:t>
            </a:r>
          </a:p>
          <a:p>
            <a:r>
              <a:rPr lang="hu-HU" dirty="0" err="1"/>
              <a:t>Nanoműanyagok</a:t>
            </a:r>
            <a:r>
              <a:rPr lang="hu-HU" dirty="0"/>
              <a:t>: </a:t>
            </a:r>
            <a:br>
              <a:rPr lang="hu-HU" dirty="0"/>
            </a:br>
            <a:r>
              <a:rPr lang="hu-HU" dirty="0">
                <a:solidFill>
                  <a:srgbClr val="FF0000"/>
                </a:solidFill>
              </a:rPr>
              <a:t>&lt;</a:t>
            </a:r>
            <a:r>
              <a:rPr lang="hu-HU" dirty="0"/>
              <a:t>100nm, reaktív!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668" y="2204864"/>
            <a:ext cx="204720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7450"/>
            <a:ext cx="8229600" cy="796950"/>
          </a:xfrm>
        </p:spPr>
        <p:txBody>
          <a:bodyPr>
            <a:normAutofit/>
          </a:bodyPr>
          <a:lstStyle/>
          <a:p>
            <a:r>
              <a:rPr lang="hu-HU" sz="3600" dirty="0"/>
              <a:t>Hagyományos ivóvízkezelési eljárások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95525"/>
              </p:ext>
            </p:extLst>
          </p:nvPr>
        </p:nvGraphicFramePr>
        <p:xfrm>
          <a:off x="107553" y="914400"/>
          <a:ext cx="8928894" cy="5496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058">
                  <a:extLst>
                    <a:ext uri="{9D8B030D-6E8A-4147-A177-3AD203B41FA5}">
                      <a16:colId xmlns:a16="http://schemas.microsoft.com/office/drawing/2014/main" val="1981919673"/>
                    </a:ext>
                  </a:extLst>
                </a:gridCol>
                <a:gridCol w="3722144">
                  <a:extLst>
                    <a:ext uri="{9D8B030D-6E8A-4147-A177-3AD203B41FA5}">
                      <a16:colId xmlns:a16="http://schemas.microsoft.com/office/drawing/2014/main" val="4161393723"/>
                    </a:ext>
                  </a:extLst>
                </a:gridCol>
                <a:gridCol w="3246692">
                  <a:extLst>
                    <a:ext uri="{9D8B030D-6E8A-4147-A177-3AD203B41FA5}">
                      <a16:colId xmlns:a16="http://schemas.microsoft.com/office/drawing/2014/main" val="2331568607"/>
                    </a:ext>
                  </a:extLst>
                </a:gridCol>
              </a:tblGrid>
              <a:tr h="639992"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Technológiai művelet</a:t>
                      </a:r>
                    </a:p>
                  </a:txBody>
                  <a:tcPr marL="91434" marR="91434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Célja</a:t>
                      </a:r>
                    </a:p>
                  </a:txBody>
                  <a:tcPr marL="91434" marR="91434" marT="45709" marB="4570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Megvalósítás módja</a:t>
                      </a:r>
                    </a:p>
                  </a:txBody>
                  <a:tcPr marL="91434" marR="91434" marT="45709" marB="45709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634670"/>
                  </a:ext>
                </a:extLst>
              </a:tr>
              <a:tr h="914278"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Levegőztetés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Gáznemű és illékony összetevők eltávolítása, részleges oxidáció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víz és levegő intenzív érintkezése</a:t>
                      </a:r>
                    </a:p>
                  </a:txBody>
                  <a:tcPr marL="91434" marR="91434" marT="45709" marB="45709"/>
                </a:tc>
                <a:extLst>
                  <a:ext uri="{0D108BD9-81ED-4DB2-BD59-A6C34878D82A}">
                    <a16:rowId xmlns:a16="http://schemas.microsoft.com/office/drawing/2014/main" val="441550278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Savmentesítés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Oldott szén-dioxid</a:t>
                      </a:r>
                      <a:r>
                        <a:rPr lang="hu-H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eltávolítása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Vegyszerek adagolása, szűrés</a:t>
                      </a:r>
                    </a:p>
                  </a:txBody>
                  <a:tcPr marL="91434" marR="91434" marT="45709" marB="45709"/>
                </a:tc>
                <a:extLst>
                  <a:ext uri="{0D108BD9-81ED-4DB2-BD59-A6C34878D82A}">
                    <a16:rowId xmlns:a16="http://schemas.microsoft.com/office/drawing/2014/main" val="721332970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Derítés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Csapadékképzés, nagyméretű </a:t>
                      </a:r>
                      <a:r>
                        <a:rPr lang="hu-H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pelyhek</a:t>
                      </a:r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flokkulumok</a:t>
                      </a:r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létrehozása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Derítőszerek</a:t>
                      </a:r>
                    </a:p>
                  </a:txBody>
                  <a:tcPr marL="91434" marR="91434" marT="45709" marB="45709"/>
                </a:tc>
                <a:extLst>
                  <a:ext uri="{0D108BD9-81ED-4DB2-BD59-A6C34878D82A}">
                    <a16:rowId xmlns:a16="http://schemas.microsoft.com/office/drawing/2014/main" val="260134188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Ülepítés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Szilárd anyagok eltávolítása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Gravitáció</a:t>
                      </a:r>
                    </a:p>
                  </a:txBody>
                  <a:tcPr marL="91434" marR="91434" marT="45709" marB="45709"/>
                </a:tc>
                <a:extLst>
                  <a:ext uri="{0D108BD9-81ED-4DB2-BD59-A6C34878D82A}">
                    <a16:rowId xmlns:a16="http://schemas.microsoft.com/office/drawing/2014/main" val="2047057347"/>
                  </a:ext>
                </a:extLst>
              </a:tr>
              <a:tr h="639992"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Szűrés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Szilárd-folyadék fázisszétválasztás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Szemcsés szűrő</a:t>
                      </a:r>
                    </a:p>
                  </a:txBody>
                  <a:tcPr marL="91434" marR="91434" marT="45709" marB="45709"/>
                </a:tc>
                <a:extLst>
                  <a:ext uri="{0D108BD9-81ED-4DB2-BD59-A6C34878D82A}">
                    <a16:rowId xmlns:a16="http://schemas.microsoft.com/office/drawing/2014/main" val="3712533510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Oxidáció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Oldott és kolloid anyagok </a:t>
                      </a:r>
                      <a:r>
                        <a:rPr lang="hu-H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kicsapatása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Oxidálószerek</a:t>
                      </a:r>
                    </a:p>
                  </a:txBody>
                  <a:tcPr marL="91434" marR="91434" marT="45709" marB="45709"/>
                </a:tc>
                <a:extLst>
                  <a:ext uri="{0D108BD9-81ED-4DB2-BD59-A6C34878D82A}">
                    <a16:rowId xmlns:a16="http://schemas.microsoft.com/office/drawing/2014/main" val="2368606374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Fertőtlenítés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Patogén</a:t>
                      </a:r>
                      <a:r>
                        <a:rPr lang="hu-H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baktériumok elpusztítása, vírusok inaktiválása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Fertőtlenítő szerek</a:t>
                      </a:r>
                    </a:p>
                  </a:txBody>
                  <a:tcPr marL="91434" marR="91434" marT="45709" marB="45709"/>
                </a:tc>
                <a:extLst>
                  <a:ext uri="{0D108BD9-81ED-4DB2-BD59-A6C34878D82A}">
                    <a16:rowId xmlns:a16="http://schemas.microsoft.com/office/drawing/2014/main" val="3700123803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Szorpció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Íz-, szag- és toxikus hatású szerves anyagok eltávolítása</a:t>
                      </a: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Adszorpció aktív szénnel</a:t>
                      </a:r>
                    </a:p>
                  </a:txBody>
                  <a:tcPr marL="91434" marR="91434" marT="45709" marB="45709"/>
                </a:tc>
                <a:extLst>
                  <a:ext uri="{0D108BD9-81ED-4DB2-BD59-A6C34878D82A}">
                    <a16:rowId xmlns:a16="http://schemas.microsoft.com/office/drawing/2014/main" val="369861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3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1142"/>
            <a:ext cx="6381806" cy="994172"/>
          </a:xfrm>
        </p:spPr>
        <p:txBody>
          <a:bodyPr/>
          <a:lstStyle/>
          <a:p>
            <a:r>
              <a:rPr lang="hu-HU" dirty="0"/>
              <a:t>Membránszeparáció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E92A-269C-4D9A-849D-E15D1946E0F2}" type="datetime1">
              <a:rPr lang="en-GB" smtClean="0"/>
              <a:t>17/09/2020</a:t>
            </a:fld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8" name="Picture 4" descr="https://www.attislifestyle.com/wp-content/uploads/2018/08/Tangential-Flow-Fil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6" y="3142764"/>
            <a:ext cx="3828376" cy="26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zmózis1 220x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6" y="1301795"/>
            <a:ext cx="1704193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ordított ozmózis 220x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78" y="1284972"/>
            <a:ext cx="1740575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filtration spectrum”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 b="-1154"/>
          <a:stretch/>
        </p:blipFill>
        <p:spPr bwMode="auto">
          <a:xfrm>
            <a:off x="4772622" y="1003823"/>
            <a:ext cx="4098417" cy="52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4664239" y="4399104"/>
            <a:ext cx="4150632" cy="55558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419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88832" cy="1692802"/>
          </a:xfrm>
        </p:spPr>
        <p:txBody>
          <a:bodyPr>
            <a:normAutofit fontScale="90000"/>
          </a:bodyPr>
          <a:lstStyle/>
          <a:p>
            <a:r>
              <a:rPr lang="hu-HU" dirty="0"/>
              <a:t>Membrán felépítés: </a:t>
            </a:r>
            <a:br>
              <a:rPr lang="hu-HU" dirty="0"/>
            </a:br>
            <a:r>
              <a:rPr lang="hu-HU" dirty="0"/>
              <a:t>üreges szál (cső) vagy lapmembrán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E92A-269C-4D9A-849D-E15D1946E0F2}" type="datetime1">
              <a:rPr lang="en-GB" smtClean="0"/>
              <a:t>17/09/2020</a:t>
            </a:fld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12731" r="12467"/>
          <a:stretch/>
        </p:blipFill>
        <p:spPr>
          <a:xfrm>
            <a:off x="4797255" y="2215920"/>
            <a:ext cx="4087674" cy="3408595"/>
          </a:xfrm>
          <a:prstGeom prst="rect">
            <a:avLst/>
          </a:prstGeom>
        </p:spPr>
      </p:pic>
      <p:pic>
        <p:nvPicPr>
          <p:cNvPr id="2054" name="Picture 6" descr="kepek/abra_25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4" y="3702844"/>
            <a:ext cx="4071938" cy="19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éptalálat a következőre: „thin film composite membrane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215919"/>
            <a:ext cx="2262896" cy="143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pcsolódó k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8" y="2434916"/>
            <a:ext cx="1179261" cy="109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Ipari szennyvizek és hatásaik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  <a:solidFill>
            <a:srgbClr val="8FCD4B"/>
          </a:solidFill>
        </p:spPr>
        <p:txBody>
          <a:bodyPr/>
          <a:lstStyle/>
          <a:p>
            <a:r>
              <a:rPr lang="hu-HU" dirty="0"/>
              <a:t>Kolloid tartalom</a:t>
            </a:r>
          </a:p>
          <a:p>
            <a:r>
              <a:rPr lang="hu-HU" dirty="0"/>
              <a:t>Összetett szénhidrogén szennyezők (klórozott, aromás vegyületek, emulziók)</a:t>
            </a:r>
          </a:p>
          <a:p>
            <a:r>
              <a:rPr lang="hu-HU" dirty="0"/>
              <a:t>Nehézfém tartalom</a:t>
            </a:r>
          </a:p>
          <a:p>
            <a:r>
              <a:rPr lang="hu-HU" dirty="0"/>
              <a:t>Toxikus szennyezők</a:t>
            </a:r>
          </a:p>
        </p:txBody>
      </p:sp>
      <p:pic>
        <p:nvPicPr>
          <p:cNvPr id="4" name="Picture 7" descr="KÃ©ptalÃ¡lat a kÃ¶vetkezÅre: âoil pollution in water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66" y="4221088"/>
            <a:ext cx="2672374" cy="220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apcsolÃ³dÃ³ kÃ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29" y="4221088"/>
            <a:ext cx="2634259" cy="220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8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5363</TotalTime>
  <Words>265</Words>
  <Application>Microsoft Office PowerPoint</Application>
  <PresentationFormat>Diavetítés a képernyőre (4:3 oldalarány)</PresentationFormat>
  <Paragraphs>84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1_Office-téma</vt:lpstr>
      <vt:lpstr>Office-téma</vt:lpstr>
      <vt:lpstr>  Víz: az élet alapja Felszíni és felszín alatti vizeink tisztítása és megtisztítása </vt:lpstr>
      <vt:lpstr>Vízkészletünk</vt:lpstr>
      <vt:lpstr>Víz: az élet alapja</vt:lpstr>
      <vt:lpstr>„A víz a legnagyobb ásványkincs”</vt:lpstr>
      <vt:lpstr>Mikroműanyag, mikroszennyezők - a tiszta víz kincs!</vt:lpstr>
      <vt:lpstr>Hagyományos ivóvízkezelési eljárások</vt:lpstr>
      <vt:lpstr>Membránszeparáció</vt:lpstr>
      <vt:lpstr>Membrán felépítés:  üreges szál (cső) vagy lapmembrán</vt:lpstr>
      <vt:lpstr>Ipari szennyvizek és hatásaik</vt:lpstr>
      <vt:lpstr>Kutatási területeink 1. </vt:lpstr>
      <vt:lpstr>Kutatási területeink 2. </vt:lpstr>
      <vt:lpstr>Köszönöm a megtisztelő figyelmet!</vt:lpstr>
    </vt:vector>
  </TitlesOfParts>
  <Company>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Egyéni kiválósági programok</dc:title>
  <dc:creator>Cziráki Szabina Katalin dr.</dc:creator>
  <cp:lastModifiedBy>Admin</cp:lastModifiedBy>
  <cp:revision>335</cp:revision>
  <cp:lastPrinted>2020-09-15T13:29:07Z</cp:lastPrinted>
  <dcterms:created xsi:type="dcterms:W3CDTF">2019-09-09T08:40:33Z</dcterms:created>
  <dcterms:modified xsi:type="dcterms:W3CDTF">2020-09-17T19:00:47Z</dcterms:modified>
</cp:coreProperties>
</file>